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66" r:id="rId5"/>
    <p:sldId id="268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8" r:id="rId14"/>
    <p:sldId id="281" r:id="rId15"/>
    <p:sldId id="282" r:id="rId16"/>
    <p:sldId id="283" r:id="rId17"/>
    <p:sldId id="27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3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3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9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301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28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67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7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1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029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2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73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0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37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180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5F8FA-6D50-4345-B340-7CF381F3800E}" type="datetimeFigureOut">
              <a:rPr lang="en-US" smtClean="0"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EE144-F676-4DE2-BBCC-4D251D78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29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6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4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24" Type="http://schemas.openxmlformats.org/officeDocument/2006/relationships/image" Target="../media/image1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9.wdp"/><Relationship Id="rId31" Type="http://schemas.microsoft.com/office/2007/relationships/hdphoto" Target="../media/hdphoto15.wdp"/><Relationship Id="rId4" Type="http://schemas.openxmlformats.org/officeDocument/2006/relationships/image" Target="../media/image2.png"/><Relationship Id="rId9" Type="http://schemas.microsoft.com/office/2007/relationships/hdphoto" Target="../media/hdphoto4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3.wdp"/><Relationship Id="rId30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877077"/>
            <a:ext cx="12192000" cy="59809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72589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9566" y="250557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(OPEN) – Allergen list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4133" y="147258"/>
            <a:ext cx="1185493" cy="7298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536" y="1075888"/>
            <a:ext cx="121204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Please ensure you inform a team member of your allergen needs ahead of ordering. This will allow us to take every precaution, in our kitchen, to handle your allergen needs correctly and prevent cross contamination</a:t>
            </a:r>
            <a:r>
              <a:rPr lang="en-US" sz="2000" b="1" dirty="0" smtClean="0"/>
              <a:t>.</a:t>
            </a:r>
          </a:p>
          <a:p>
            <a:endParaRPr lang="en-US" sz="2000" b="1" dirty="0"/>
          </a:p>
          <a:p>
            <a:r>
              <a:rPr lang="en-US" sz="2000" b="1" dirty="0"/>
              <a:t>The Allergy </a:t>
            </a:r>
            <a:r>
              <a:rPr lang="en-US" sz="2000" b="1" dirty="0" smtClean="0"/>
              <a:t>data </a:t>
            </a:r>
            <a:r>
              <a:rPr lang="en-US" sz="2000" b="1" dirty="0"/>
              <a:t>has been collected and derived from the specifications obtained from our suppliers</a:t>
            </a:r>
            <a:r>
              <a:rPr lang="en-US" sz="2000" b="1" dirty="0" smtClean="0"/>
              <a:t>. This information is specific to the MAJOR 14 allergens:</a:t>
            </a:r>
          </a:p>
          <a:p>
            <a:endParaRPr lang="en-US" sz="2800" b="1" dirty="0"/>
          </a:p>
          <a:p>
            <a:endParaRPr lang="en-US" sz="2000" b="1" dirty="0" smtClean="0"/>
          </a:p>
          <a:p>
            <a:r>
              <a:rPr lang="en-US" sz="2000" b="1" dirty="0" smtClean="0"/>
              <a:t>    </a:t>
            </a:r>
          </a:p>
          <a:p>
            <a:r>
              <a:rPr lang="en-US" sz="2000" b="1" dirty="0" smtClean="0"/>
              <a:t>     </a:t>
            </a:r>
            <a:r>
              <a:rPr lang="en-US" sz="1600" b="1" dirty="0" smtClean="0"/>
              <a:t>Celery       Eggs          Fish        Cereal        Lupin        Milk       Molluscs    Mustard   Peanuts   Sesame      Shellfish    Soy    Sulphur   Tree-nuts</a:t>
            </a:r>
          </a:p>
          <a:p>
            <a:r>
              <a:rPr lang="en-US" sz="1600" b="1" dirty="0"/>
              <a:t>	</a:t>
            </a:r>
            <a:r>
              <a:rPr lang="en-US" sz="1600" b="1" dirty="0" smtClean="0"/>
              <a:t>	                </a:t>
            </a:r>
            <a:r>
              <a:rPr lang="en-US" sz="1400" b="1" dirty="0" smtClean="0"/>
              <a:t>Cont. Gluten</a:t>
            </a:r>
            <a:r>
              <a:rPr lang="en-US" sz="1600" b="1" dirty="0" smtClean="0"/>
              <a:t>							</a:t>
            </a:r>
            <a:r>
              <a:rPr lang="en-US" sz="1600" b="1" dirty="0"/>
              <a:t> </a:t>
            </a:r>
            <a:r>
              <a:rPr lang="en-US" sz="1600" b="1" dirty="0" smtClean="0"/>
              <a:t>                  Dioxide</a:t>
            </a:r>
            <a:endParaRPr lang="en-US" sz="2000" b="1" dirty="0"/>
          </a:p>
          <a:p>
            <a:endParaRPr lang="en-US" sz="2000" b="1" dirty="0" smtClean="0"/>
          </a:p>
          <a:p>
            <a:r>
              <a:rPr lang="en-US" sz="2000" b="1" dirty="0" smtClean="0"/>
              <a:t>This data is provided to allow you to make an informed choice.</a:t>
            </a:r>
          </a:p>
          <a:p>
            <a:endParaRPr lang="en-US" sz="2000" b="1" dirty="0"/>
          </a:p>
          <a:p>
            <a:r>
              <a:rPr lang="en-US" sz="2000" b="1" dirty="0"/>
              <a:t>Some of our dishes </a:t>
            </a:r>
            <a:r>
              <a:rPr lang="en-US" sz="2000" b="1" i="1" dirty="0" smtClean="0"/>
              <a:t>‘may’</a:t>
            </a:r>
            <a:r>
              <a:rPr lang="en-US" sz="2000" b="1" dirty="0" smtClean="0"/>
              <a:t> </a:t>
            </a:r>
            <a:r>
              <a:rPr lang="en-US" sz="2000" b="1" dirty="0"/>
              <a:t>be modified to help remove an allergen, or ingredient, but this is not always the case. If you need help choosing a dish please speak to one of our managers</a:t>
            </a:r>
            <a:r>
              <a:rPr lang="en-US" sz="2000" b="1" dirty="0" smtClean="0"/>
              <a:t>.</a:t>
            </a:r>
          </a:p>
          <a:p>
            <a:endParaRPr lang="en-US" sz="1400" dirty="0" smtClean="0"/>
          </a:p>
          <a:p>
            <a:r>
              <a:rPr lang="en-US" sz="1400" b="1" i="1" dirty="0" smtClean="0"/>
              <a:t>*Please </a:t>
            </a:r>
            <a:r>
              <a:rPr lang="en-US" sz="1400" b="1" i="1" dirty="0"/>
              <a:t>note that due to the nature of cooking our deep fried products cannot be guaranteed to be free from cross contamination with other </a:t>
            </a:r>
            <a:r>
              <a:rPr lang="en-US" sz="1400" b="1" i="1" dirty="0" smtClean="0"/>
              <a:t>allergens. If </a:t>
            </a:r>
            <a:r>
              <a:rPr lang="en-US" sz="1400" b="1" i="1" dirty="0"/>
              <a:t>you are unsure which of our products go through the deep fryer please ask a member of our staff.</a:t>
            </a:r>
          </a:p>
          <a:p>
            <a:endParaRPr lang="en-US" sz="14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66" y="3033312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947" y="3088066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400" y="313502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98" y="3032610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150" y="3106502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682" y="3046859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983" y="3044552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72" y="306021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206" y="2982223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29" y="3028101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386" y="2926129"/>
            <a:ext cx="907501" cy="66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346" y="307241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250" y="2971100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667" y="3068790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412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6" y="165909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705593"/>
              </p:ext>
            </p:extLst>
          </p:nvPr>
        </p:nvGraphicFramePr>
        <p:xfrm>
          <a:off x="3391597" y="1526253"/>
          <a:ext cx="8695106" cy="52919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00025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157548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972198"/>
              </p:ext>
            </p:extLst>
          </p:nvPr>
        </p:nvGraphicFramePr>
        <p:xfrm>
          <a:off x="324196" y="1526256"/>
          <a:ext cx="3067401" cy="52800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Kids Meals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Aint Nothin’ But A Hot Dog 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Buddy Jr’s Bangin’ Burger with Cheese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Sir Kingston’s Classic Cheese Pizza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smtClean="0"/>
                        <a:t>Skiddley’s Not So Diddly Chicken Breast 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The Mac - Daddy Mac and Cheese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Twisted ‘N Tasty Cavatappi Pasta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Kids Salad Chillin with Chicken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113930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Razzi’s Redonkulous Chicken Tenders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Seasonal Vegetables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Fresh Fruit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Golden Mash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Fries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087625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825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5" y="142965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977071"/>
              </p:ext>
            </p:extLst>
          </p:nvPr>
        </p:nvGraphicFramePr>
        <p:xfrm>
          <a:off x="3391597" y="1526253"/>
          <a:ext cx="8695106" cy="48841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00025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383011"/>
              </p:ext>
            </p:extLst>
          </p:nvPr>
        </p:nvGraphicFramePr>
        <p:xfrm>
          <a:off x="324196" y="1526256"/>
          <a:ext cx="3067401" cy="48831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Desserts &amp; Kids Desserts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Hot Fudge Brownie</a:t>
                      </a:r>
                      <a:r>
                        <a:rPr lang="en-US" sz="1400" dirty="0" smtClean="0"/>
                        <a:t> 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Apple Cobbler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Hot Fudge Sundae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Ice Cream, Chocolate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Ice Cream, Vanilla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Classic Cheesecake (Strawberry)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Classic Shake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113930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Roxtar’s Thick Chocolate Shake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Kids Hot Fudge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Sundae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Cola Float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/>
                        <a:t>Roxtar’s Thick Vanilla Shake with Oreo Cookies</a:t>
                      </a:r>
                      <a:r>
                        <a:rPr lang="en-US" sz="1100" dirty="0" smtClean="0"/>
                        <a:t> </a:t>
                      </a:r>
                      <a:endParaRPr lang="en-US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497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5" y="177004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661646"/>
              </p:ext>
            </p:extLst>
          </p:nvPr>
        </p:nvGraphicFramePr>
        <p:xfrm>
          <a:off x="3391597" y="1526253"/>
          <a:ext cx="8695106" cy="48841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00025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007977"/>
              </p:ext>
            </p:extLst>
          </p:nvPr>
        </p:nvGraphicFramePr>
        <p:xfrm>
          <a:off x="324196" y="1526256"/>
          <a:ext cx="3067401" cy="48831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Cocktails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Hurricane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Classic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Caribbean Mojito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Passion Fruit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Mai Tai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Rhythm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&amp; Rose Mule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Bahama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Mama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Smoked Old Fashioned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Paloma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113930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Dirty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Martini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Cosmopolitan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Whiskey Sour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Gin and Tonic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570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5" y="142965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862068"/>
              </p:ext>
            </p:extLst>
          </p:nvPr>
        </p:nvGraphicFramePr>
        <p:xfrm>
          <a:off x="3391597" y="1526253"/>
          <a:ext cx="8695106" cy="48841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56701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585457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00025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672658"/>
              </p:ext>
            </p:extLst>
          </p:nvPr>
        </p:nvGraphicFramePr>
        <p:xfrm>
          <a:off x="324196" y="1526256"/>
          <a:ext cx="3067401" cy="48831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Cocktails </a:t>
                      </a:r>
                      <a:r>
                        <a:rPr lang="en-US" sz="1200" b="1" u="sng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200" b="1" u="sng" dirty="0" err="1" smtClean="0">
                          <a:solidFill>
                            <a:schemeClr val="tx1"/>
                          </a:solidFill>
                        </a:rPr>
                        <a:t>cont</a:t>
                      </a:r>
                      <a:r>
                        <a:rPr lang="en-US" sz="1200" b="1" u="sng" dirty="0" smtClean="0">
                          <a:solidFill>
                            <a:schemeClr val="tx1"/>
                          </a:solidFill>
                        </a:rPr>
                        <a:t>)…….</a:t>
                      </a:r>
                      <a:endParaRPr lang="en-US" sz="2000" b="1" u="sng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Espresso Martini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Manhattan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Southern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Rock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Rockin’ Fresh Rita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Tropical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Margarita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Electric Blues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Blackberry Sparkling Sangria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113930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Purple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Haze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Ultimate Long Island Ice Tea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B52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Green Tea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872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5" y="152353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(OPEN) – </a:t>
            </a:r>
            <a:r>
              <a:rPr lang="en-US" sz="2800" dirty="0"/>
              <a:t>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522783"/>
              </p:ext>
            </p:extLst>
          </p:nvPr>
        </p:nvGraphicFramePr>
        <p:xfrm>
          <a:off x="3391597" y="1526253"/>
          <a:ext cx="8695106" cy="28973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984255"/>
              </p:ext>
            </p:extLst>
          </p:nvPr>
        </p:nvGraphicFramePr>
        <p:xfrm>
          <a:off x="324196" y="1526256"/>
          <a:ext cx="3067401" cy="289867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Cocktails </a:t>
                      </a:r>
                      <a:r>
                        <a:rPr lang="en-US" sz="1200" b="1" u="sng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200" b="1" u="sng" dirty="0" err="1" smtClean="0">
                          <a:solidFill>
                            <a:schemeClr val="tx1"/>
                          </a:solidFill>
                        </a:rPr>
                        <a:t>cont</a:t>
                      </a:r>
                      <a:r>
                        <a:rPr lang="en-US" sz="1200" b="1" u="sng" dirty="0" smtClean="0">
                          <a:solidFill>
                            <a:schemeClr val="tx1"/>
                          </a:solidFill>
                        </a:rPr>
                        <a:t>)…….</a:t>
                      </a:r>
                      <a:endParaRPr lang="en-US" sz="2000" b="1" u="sng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</a:rPr>
                        <a:t>Cran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-A-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</a:rPr>
                        <a:t>Kaze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Lemon Drop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Bubblegum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Strawberry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Basil Lemonade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Mango Tango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Mango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Berry Cooler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512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5" y="152353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(OPEN) – </a:t>
            </a:r>
            <a:r>
              <a:rPr lang="en-US" sz="2800" dirty="0"/>
              <a:t>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150855"/>
              </p:ext>
            </p:extLst>
          </p:nvPr>
        </p:nvGraphicFramePr>
        <p:xfrm>
          <a:off x="3391597" y="1526253"/>
          <a:ext cx="8695106" cy="48841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00025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936117"/>
              </p:ext>
            </p:extLst>
          </p:nvPr>
        </p:nvGraphicFramePr>
        <p:xfrm>
          <a:off x="315884" y="1526256"/>
          <a:ext cx="3067401" cy="48831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Local Beer</a:t>
                      </a:r>
                      <a:r>
                        <a:rPr lang="en-US" sz="2000" b="1" u="sng" baseline="0" dirty="0" smtClean="0">
                          <a:solidFill>
                            <a:schemeClr val="tx1"/>
                          </a:solidFill>
                        </a:rPr>
                        <a:t> &amp; Wine</a:t>
                      </a:r>
                      <a:endParaRPr lang="en-US" sz="2000" b="1" u="sng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113930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128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5" y="152353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66587"/>
              </p:ext>
            </p:extLst>
          </p:nvPr>
        </p:nvGraphicFramePr>
        <p:xfrm>
          <a:off x="3391597" y="1526253"/>
          <a:ext cx="8695106" cy="48841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00025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923599"/>
              </p:ext>
            </p:extLst>
          </p:nvPr>
        </p:nvGraphicFramePr>
        <p:xfrm>
          <a:off x="324196" y="1526256"/>
          <a:ext cx="3067401" cy="48831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Soft Drinks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113930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365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5" y="152353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66587"/>
              </p:ext>
            </p:extLst>
          </p:nvPr>
        </p:nvGraphicFramePr>
        <p:xfrm>
          <a:off x="3391597" y="1526253"/>
          <a:ext cx="8695106" cy="48841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00025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549749"/>
              </p:ext>
            </p:extLst>
          </p:nvPr>
        </p:nvGraphicFramePr>
        <p:xfrm>
          <a:off x="324196" y="1526256"/>
          <a:ext cx="3067401" cy="48831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Local Menu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113930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142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5" y="142453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(OPEN</a:t>
            </a:r>
            <a:r>
              <a:rPr lang="en-US" sz="2800" dirty="0"/>
              <a:t>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66587"/>
              </p:ext>
            </p:extLst>
          </p:nvPr>
        </p:nvGraphicFramePr>
        <p:xfrm>
          <a:off x="3391597" y="1526253"/>
          <a:ext cx="8695106" cy="48841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00025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142330"/>
              </p:ext>
            </p:extLst>
          </p:nvPr>
        </p:nvGraphicFramePr>
        <p:xfrm>
          <a:off x="324196" y="1526256"/>
          <a:ext cx="3067401" cy="48831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LTO Menu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113930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682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877077"/>
            <a:ext cx="12192000" cy="59809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72589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5" y="203596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London Old Park Lane </a:t>
            </a:r>
            <a:r>
              <a:rPr lang="en-US" sz="2800" dirty="0" smtClean="0"/>
              <a:t>– Allergen list</a:t>
            </a: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4133" y="1472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108386"/>
              </p:ext>
            </p:extLst>
          </p:nvPr>
        </p:nvGraphicFramePr>
        <p:xfrm>
          <a:off x="3391597" y="1678659"/>
          <a:ext cx="8695106" cy="4489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570012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714895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578330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B/W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B/W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279063"/>
              </p:ext>
            </p:extLst>
          </p:nvPr>
        </p:nvGraphicFramePr>
        <p:xfrm>
          <a:off x="324196" y="1678659"/>
          <a:ext cx="3067401" cy="44862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Starters &amp; Shareable: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Hard Rock Nachos</a:t>
                      </a:r>
                      <a:r>
                        <a:rPr lang="en-US" sz="1400" dirty="0" smtClean="0"/>
                        <a:t> 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Hard Rock Nachos</a:t>
                      </a:r>
                      <a:r>
                        <a:rPr lang="en-US" sz="1400" b="1" baseline="0" dirty="0" smtClean="0"/>
                        <a:t> w/ grilled chicken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Hard Rock Nachos</a:t>
                      </a:r>
                      <a:r>
                        <a:rPr lang="en-US" sz="1400" b="1" baseline="0" dirty="0" smtClean="0"/>
                        <a:t> w/ grilled beef</a:t>
                      </a:r>
                      <a:r>
                        <a:rPr lang="en-US" sz="1400" dirty="0" smtClean="0"/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smtClean="0"/>
                        <a:t>One Night in Bangkok Spicy Shrimp™</a:t>
                      </a:r>
                      <a:r>
                        <a:rPr lang="en-US" sz="1200" dirty="0" smtClean="0"/>
                        <a:t> 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Smoked Chicken Wings - Classic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Smoked Chicken Wings – Hickory</a:t>
                      </a:r>
                      <a:r>
                        <a:rPr lang="en-US" sz="1400" b="1" baseline="0" dirty="0" smtClean="0"/>
                        <a:t> BBQ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Smoked Chicken Wings – Tangy</a:t>
                      </a:r>
                      <a:r>
                        <a:rPr lang="en-US" sz="1400" b="1" baseline="0" dirty="0" smtClean="0"/>
                        <a:t> sauce</a:t>
                      </a:r>
                      <a:r>
                        <a:rPr lang="en-US" sz="1400" b="1" dirty="0" smtClean="0"/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Boneless Wings - Classic buffalo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Boneless Wings – Hickory</a:t>
                      </a:r>
                      <a:r>
                        <a:rPr lang="en-US" sz="1400" b="1" baseline="0" dirty="0" smtClean="0"/>
                        <a:t> BBQ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Boneless Wings – Tangy</a:t>
                      </a:r>
                      <a:r>
                        <a:rPr lang="en-US" sz="1400" b="1" baseline="0" dirty="0" smtClean="0"/>
                        <a:t> sauce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1025358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267653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1024238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1176696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1012340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217427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1010268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220441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992447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243391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939341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272076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1013796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245644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450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877077"/>
            <a:ext cx="12192000" cy="59809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72589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1615" y="250557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4133" y="1472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577499"/>
              </p:ext>
            </p:extLst>
          </p:nvPr>
        </p:nvGraphicFramePr>
        <p:xfrm>
          <a:off x="3391597" y="1678659"/>
          <a:ext cx="8695106" cy="250264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03263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594956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719706"/>
              </p:ext>
            </p:extLst>
          </p:nvPr>
        </p:nvGraphicFramePr>
        <p:xfrm>
          <a:off x="324196" y="1678659"/>
          <a:ext cx="3067401" cy="250178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Starters &amp; Shareable </a:t>
                      </a:r>
                      <a:r>
                        <a:rPr lang="en-US" sz="1200" b="1" u="sng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200" b="1" u="sng" dirty="0" err="1" smtClean="0">
                          <a:solidFill>
                            <a:schemeClr val="tx1"/>
                          </a:solidFill>
                        </a:rPr>
                        <a:t>cont</a:t>
                      </a:r>
                      <a:r>
                        <a:rPr lang="en-US" sz="1200" b="1" u="sng" dirty="0" smtClean="0">
                          <a:solidFill>
                            <a:schemeClr val="tx1"/>
                          </a:solidFill>
                        </a:rPr>
                        <a:t>)….</a:t>
                      </a:r>
                      <a:endParaRPr lang="en-US" sz="2000" b="1" u="sng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Southwest Flatbread 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Three Cheese &amp; Roma Flatbread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Pepperoni Flatbread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All-American Sliders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Tomato Bruschetta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1025358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267653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1024238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1176696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1012340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217427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1010268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220441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992447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243391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939341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272076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1013796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245644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245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877077"/>
            <a:ext cx="12192000" cy="59809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72589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1615" y="250557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4133" y="1472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852119"/>
              </p:ext>
            </p:extLst>
          </p:nvPr>
        </p:nvGraphicFramePr>
        <p:xfrm>
          <a:off x="3391597" y="1678659"/>
          <a:ext cx="8695106" cy="4085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9213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B/W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069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407324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B/W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B/W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B/W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35448"/>
              </p:ext>
            </p:extLst>
          </p:nvPr>
        </p:nvGraphicFramePr>
        <p:xfrm>
          <a:off x="324196" y="1678659"/>
          <a:ext cx="3067401" cy="40893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Legendary Burgers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Original Legendary Burger with Fries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BBQ Bacon Cheeseburger with Fries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The Big Cheeseburger with Fries*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smtClean="0"/>
                        <a:t>The Double Decker Cheeseburger with Fries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Moving Mountains Burger with Fries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Surf n' Turf burger with Fries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Country Burger &amp; Fries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Swiss Mushroom Burger &amp; Fries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Spicy Diablo Burger &amp; Fries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1025358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267653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1024238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1176696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1012340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217427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1010268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220441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992447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243391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939341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272076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1013796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245644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40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877077"/>
            <a:ext cx="12192000" cy="59809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72589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1615" y="250557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4133" y="1472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303411"/>
              </p:ext>
            </p:extLst>
          </p:nvPr>
        </p:nvGraphicFramePr>
        <p:xfrm>
          <a:off x="3391597" y="1678659"/>
          <a:ext cx="8695106" cy="423522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402464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829771"/>
              </p:ext>
            </p:extLst>
          </p:nvPr>
        </p:nvGraphicFramePr>
        <p:xfrm>
          <a:off x="324196" y="1678659"/>
          <a:ext cx="3067401" cy="42398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Sandwiches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/>
                        <a:t>Honey Mustard Grilled Chicken Sandwich </a:t>
                      </a:r>
                      <a:endParaRPr lang="en-US" sz="12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BBQ Pulled Pork Sandwich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Crispy Chicken Sandwich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Buffalo Crispy Chicken Sandwich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5473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sng" dirty="0" smtClean="0"/>
                        <a:t>Burger Subs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Onion Rings (no</a:t>
                      </a:r>
                      <a:r>
                        <a:rPr lang="en-US" sz="1400" b="1" baseline="0" dirty="0" smtClean="0"/>
                        <a:t> sauces</a:t>
                      </a:r>
                      <a:r>
                        <a:rPr lang="en-US" sz="1400" b="1" dirty="0" smtClean="0"/>
                        <a:t>)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Bacon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Cheese &amp; Bacon Fries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1025358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267653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1024238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1176696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1012340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217427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1010268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220441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992447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243391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939341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272076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1013796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245644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124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877077"/>
            <a:ext cx="12192000" cy="59809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72589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1615" y="250557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4133" y="1472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492039"/>
              </p:ext>
            </p:extLst>
          </p:nvPr>
        </p:nvGraphicFramePr>
        <p:xfrm>
          <a:off x="3391597" y="1678659"/>
          <a:ext cx="8695106" cy="4085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B/W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9213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B/W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069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407324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B/W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B/W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40178"/>
              </p:ext>
            </p:extLst>
          </p:nvPr>
        </p:nvGraphicFramePr>
        <p:xfrm>
          <a:off x="324196" y="1678659"/>
          <a:ext cx="3067401" cy="40893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Salads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Chicken Caesar Salad 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Steak Salad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Asian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Noodle Bowl w/Salmon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Asian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Noodle Bowl w/Chicken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Asian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Noodle Bowl w/Beef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Southwest Chicken Bowl w/Chicken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Southwest Chicken Bowl w/Beef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Side Caesar Salad</a:t>
                      </a:r>
                      <a:r>
                        <a:rPr lang="en-US" sz="1400" dirty="0" smtClean="0"/>
                        <a:t>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Side House Salad (NO dressing)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1025358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267653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1024238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1176696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1012340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217427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1010268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220441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992447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243391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939341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272076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1013796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245644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329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877077"/>
            <a:ext cx="12192000" cy="59809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72589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1615" y="250557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4133" y="1472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781626"/>
              </p:ext>
            </p:extLst>
          </p:nvPr>
        </p:nvGraphicFramePr>
        <p:xfrm>
          <a:off x="3391597" y="1678659"/>
          <a:ext cx="8695106" cy="4085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9213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069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407324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331162"/>
              </p:ext>
            </p:extLst>
          </p:nvPr>
        </p:nvGraphicFramePr>
        <p:xfrm>
          <a:off x="324196" y="1678659"/>
          <a:ext cx="3067401" cy="40893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Salad</a:t>
                      </a:r>
                      <a:r>
                        <a:rPr lang="en-US" sz="2000" b="1" u="sng" baseline="0" dirty="0" smtClean="0">
                          <a:solidFill>
                            <a:schemeClr val="tx1"/>
                          </a:solidFill>
                        </a:rPr>
                        <a:t> Dressings</a:t>
                      </a:r>
                      <a:endParaRPr lang="en-US" sz="2000" b="1" u="sng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Blue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Cheese Dressing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Caesar Dressing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Honey Mustard Dressing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Oil &amp; Vinegar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Blue Cheese Vinaigrette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Guacamole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Ranch Dressing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Sesame Soy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Dressing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Ranch Dressing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1025358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267653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1024238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1176696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1012340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217427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1010268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220441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992447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243391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939341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272076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1013796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245644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547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11201"/>
            <a:ext cx="12192000" cy="6146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809153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4196" y="125600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5062" y="439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250028"/>
              </p:ext>
            </p:extLst>
          </p:nvPr>
        </p:nvGraphicFramePr>
        <p:xfrm>
          <a:off x="3391597" y="1526253"/>
          <a:ext cx="8695106" cy="52919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9800025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5941058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943336"/>
                  </a:ext>
                </a:extLst>
              </a:tr>
              <a:tr h="4078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157548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255024"/>
              </p:ext>
            </p:extLst>
          </p:nvPr>
        </p:nvGraphicFramePr>
        <p:xfrm>
          <a:off x="324196" y="1526256"/>
          <a:ext cx="3067401" cy="52800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Speciality Entrees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Hickory Smoked Ribs 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Rib Eye Steak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NY Strip Steak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Famous Chicken Fajitas (with set)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Famous Beef OR Veg Fajitas (with Set)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Twisted Mac, Chicken and Cheese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BBQ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Chicken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2113930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Smokehouse BBQ Duo – Ribs &amp; Chick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Smokehouse BBQ Duo – Chick &amp; Pork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Smokehouse BBQ Duo – Ribs &amp; Pork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0356451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Cedar Plank Salmon 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912284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Tupelo Chicken Tenders 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087625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847557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089852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846437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998895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834539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039626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832467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042640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814646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065590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761540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094275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835995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067843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017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877077"/>
            <a:ext cx="12192000" cy="59809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1"/>
            <a:ext cx="12192000" cy="972589"/>
          </a:xfrm>
          <a:prstGeom prst="rect">
            <a:avLst/>
          </a:prstGeom>
          <a:solidFill>
            <a:srgbClr val="AE3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41615" y="250557"/>
            <a:ext cx="6957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(OPEN) – Allergen list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74785" l="0" r="100000">
                        <a14:foregroundMark x1="28648" y1="13927" x2="31879" y2="11485"/>
                        <a14:foregroundMark x1="30802" y1="29373" x2="29295" y2="33729"/>
                        <a14:foregroundMark x1="47711" y1="21452" x2="43942" y2="35974"/>
                        <a14:foregroundMark x1="25040" y1="28581" x2="23748" y2="32145"/>
                        <a14:foregroundMark x1="12547" y1="22112" x2="11686" y2="37426"/>
                        <a14:foregroundMark x1="58212" y1="25545" x2="54550" y2="36238"/>
                        <a14:foregroundMark x1="69305" y1="29637" x2="69305" y2="33465"/>
                        <a14:foregroundMark x1="81314" y1="27921" x2="81099" y2="36502"/>
                        <a14:foregroundMark x1="92353" y1="25017" x2="89930" y2="33993"/>
                        <a14:foregroundMark x1="40711" y1="52805" x2="40926" y2="54785"/>
                        <a14:foregroundMark x1="50027" y1="52013" x2="51319" y2="55842"/>
                        <a14:foregroundMark x1="54981" y1="54785" x2="57889" y2="54653"/>
                        <a14:foregroundMark x1="60151" y1="52937" x2="60474" y2="57294"/>
                        <a14:backgroundMark x1="48950" y1="55050" x2="48950" y2="55050"/>
                      </a14:backgroundRemoval>
                    </a14:imgEffect>
                  </a14:imgLayer>
                </a14:imgProps>
              </a:ext>
            </a:extLst>
          </a:blip>
          <a:srcRect b="24540"/>
          <a:stretch/>
        </p:blipFill>
        <p:spPr>
          <a:xfrm>
            <a:off x="10764133" y="147258"/>
            <a:ext cx="1185493" cy="72981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493541"/>
              </p:ext>
            </p:extLst>
          </p:nvPr>
        </p:nvGraphicFramePr>
        <p:xfrm>
          <a:off x="3391597" y="1678659"/>
          <a:ext cx="8695106" cy="368683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21079">
                  <a:extLst>
                    <a:ext uri="{9D8B030D-6E8A-4147-A177-3AD203B41FA5}">
                      <a16:colId xmlns:a16="http://schemas.microsoft.com/office/drawing/2014/main" val="336384640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97019999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32585444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101825663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813352327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36799359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427047481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105704476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96733930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25017724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106639285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643425330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2823715795"/>
                    </a:ext>
                  </a:extLst>
                </a:gridCol>
                <a:gridCol w="621079">
                  <a:extLst>
                    <a:ext uri="{9D8B030D-6E8A-4147-A177-3AD203B41FA5}">
                      <a16:colId xmlns:a16="http://schemas.microsoft.com/office/drawing/2014/main" val="349683080"/>
                    </a:ext>
                  </a:extLst>
                </a:gridCol>
              </a:tblGrid>
              <a:tr h="54997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Celery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Eggs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Fish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Cereal</a:t>
                      </a:r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 cont.</a:t>
                      </a:r>
                    </a:p>
                    <a:p>
                      <a:pPr algn="ctr"/>
                      <a:r>
                        <a:rPr lang="en-US" sz="1000" baseline="0" dirty="0" smtClean="0">
                          <a:solidFill>
                            <a:schemeClr val="tx1"/>
                          </a:solidFill>
                        </a:rPr>
                        <a:t>Gluten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Lupin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Milk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Molluscs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Mustard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Peanuts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Sesame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Shellfish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Soy 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Sulphur</a:t>
                      </a:r>
                      <a:r>
                        <a:rPr lang="en-US" sz="900" baseline="0" dirty="0" smtClean="0">
                          <a:solidFill>
                            <a:schemeClr val="tx1"/>
                          </a:solidFill>
                        </a:rPr>
                        <a:t> Dioxide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chemeClr val="tx1"/>
                          </a:solidFill>
                        </a:rPr>
                        <a:t>Tree Nuts</a:t>
                      </a:r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034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8155103"/>
                  </a:ext>
                </a:extLst>
              </a:tr>
              <a:tr h="36090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B/W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3916656"/>
                  </a:ext>
                </a:extLst>
              </a:tr>
              <a:tr h="39415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795254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4914988"/>
                  </a:ext>
                </a:extLst>
              </a:tr>
              <a:tr h="40329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2423414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126247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8915799"/>
                  </a:ext>
                </a:extLst>
              </a:tr>
              <a:tr h="394731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6509758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430993"/>
              </p:ext>
            </p:extLst>
          </p:nvPr>
        </p:nvGraphicFramePr>
        <p:xfrm>
          <a:off x="324196" y="1678659"/>
          <a:ext cx="3067401" cy="36924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7401">
                  <a:extLst>
                    <a:ext uri="{9D8B030D-6E8A-4147-A177-3AD203B41FA5}">
                      <a16:colId xmlns:a16="http://schemas.microsoft.com/office/drawing/2014/main" val="1741520444"/>
                    </a:ext>
                  </a:extLst>
                </a:gridCol>
              </a:tblGrid>
              <a:tr h="548074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 smtClean="0">
                          <a:solidFill>
                            <a:schemeClr val="tx1"/>
                          </a:solidFill>
                        </a:rPr>
                        <a:t>Subs &amp; Side</a:t>
                      </a:r>
                      <a:r>
                        <a:rPr lang="en-US" sz="2000" b="1" u="sng" baseline="0" dirty="0" smtClean="0">
                          <a:solidFill>
                            <a:schemeClr val="tx1"/>
                          </a:solidFill>
                        </a:rPr>
                        <a:t> Items</a:t>
                      </a:r>
                      <a:endParaRPr lang="en-US" sz="2000" b="1" u="sng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0648724"/>
                  </a:ext>
                </a:extLst>
              </a:tr>
              <a:tr h="389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Sub House Salad (no dressing) 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4477598"/>
                  </a:ext>
                </a:extLst>
              </a:tr>
              <a:tr h="373577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Sub Caesar Salad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3551646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Side Twisted Mac and Cheese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6526228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smtClean="0"/>
                        <a:t>Breaded Onion Ring (side) 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656332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Seasoned French Fries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2713783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Side Golden Mashed Potatoes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98117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Side Guacamole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3519499"/>
                  </a:ext>
                </a:extLst>
              </a:tr>
              <a:tr h="39689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/>
                        <a:t>Side Cheese &amp; Bacon Fries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4073689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63" b="96512" l="0" r="975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41" y="1025358"/>
            <a:ext cx="490096" cy="5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86" b="90000" l="926" r="89815">
                        <a14:foregroundMark x1="10185" y1="20000" x2="72222" y2="61429"/>
                        <a14:foregroundMark x1="70370" y1="11429" x2="31481" y2="87143"/>
                        <a14:foregroundMark x1="4630" y1="44286" x2="26852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360" y="1267653"/>
            <a:ext cx="604287" cy="39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75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09" y="1024238"/>
            <a:ext cx="73855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506" l="0" r="88785">
                        <a14:foregroundMark x1="2804" y1="5747" x2="32710" y2="32184"/>
                        <a14:foregroundMark x1="29907" y1="13793" x2="45794" y2="40230"/>
                        <a14:backgroundMark x1="8411" y1="1149" x2="26168" y2="22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155" y="1176696"/>
            <a:ext cx="495216" cy="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091" b="100000" l="1613" r="97581">
                        <a14:foregroundMark x1="75806" y1="12121" x2="78226" y2="77273"/>
                        <a14:foregroundMark x1="57258" y1="81818" x2="78226" y2="68182"/>
                        <a14:foregroundMark x1="57258" y1="33333" x2="91935" y2="30303"/>
                        <a14:foregroundMark x1="58871" y1="21212" x2="90323" y2="1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55" y="1012340"/>
            <a:ext cx="697708" cy="3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45" b="100000" l="2000" r="97000">
                        <a14:foregroundMark x1="21000" y1="35227" x2="24000" y2="90909"/>
                        <a14:foregroundMark x1="10000" y1="95455" x2="87000" y2="94318"/>
                        <a14:foregroundMark x1="8000" y1="84091" x2="17000" y2="40909"/>
                        <a14:backgroundMark x1="9000" y1="97727" x2="71000" y2="97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23" y="1217427"/>
            <a:ext cx="494980" cy="428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407" b="88889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94" y="1010268"/>
            <a:ext cx="710539" cy="455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100000">
                        <a14:foregroundMark x1="16667" y1="57500" x2="79487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491" y="1220441"/>
            <a:ext cx="411788" cy="41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2500" b="90000" l="9709" r="893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457" y="992447"/>
            <a:ext cx="74013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389" b="88889" l="0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39" y="1243391"/>
            <a:ext cx="657955" cy="43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556" b="88889" l="2062" r="8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568" y="939341"/>
            <a:ext cx="1023379" cy="75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205" b="89157" l="9483" r="8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796" y="1272076"/>
            <a:ext cx="585730" cy="416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7917" l="8247" r="89691">
                        <a14:foregroundMark x1="85567" y1="47917" x2="85567" y2="77083"/>
                        <a14:foregroundMark x1="70103" y1="45833" x2="80412" y2="86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6" y="1013796"/>
            <a:ext cx="509283" cy="513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235" b="88889" l="0" r="97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6188" y="1245644"/>
            <a:ext cx="511137" cy="41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24195" y="6384174"/>
            <a:ext cx="6824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*Cereal cont. Gluten. </a:t>
            </a:r>
            <a:r>
              <a:rPr lang="en-US" b="1" dirty="0" smtClean="0"/>
              <a:t>B</a:t>
            </a:r>
            <a:r>
              <a:rPr lang="en-US" dirty="0" smtClean="0"/>
              <a:t> = Barley. </a:t>
            </a:r>
            <a:r>
              <a:rPr lang="en-US" b="1" dirty="0" smtClean="0"/>
              <a:t>R = </a:t>
            </a:r>
            <a:r>
              <a:rPr lang="en-US" dirty="0" smtClean="0"/>
              <a:t>Rye. </a:t>
            </a:r>
            <a:r>
              <a:rPr lang="en-US" b="1" dirty="0" smtClean="0"/>
              <a:t>W</a:t>
            </a:r>
            <a:r>
              <a:rPr lang="en-US" dirty="0" smtClean="0"/>
              <a:t> = Wheat.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33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23422</TotalTime>
  <Words>1817</Words>
  <Application>Microsoft Office PowerPoint</Application>
  <PresentationFormat>Widescreen</PresentationFormat>
  <Paragraphs>849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Seminole Hard Rock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O'Reilly, Jonathan (Company Cafe Training  -  Europe)</dc:creator>
  <cp:lastModifiedBy>O'Reilly, Jonathan (Company Cafe Training  -  Europe)</cp:lastModifiedBy>
  <cp:revision>55</cp:revision>
  <dcterms:created xsi:type="dcterms:W3CDTF">2023-01-04T11:10:21Z</dcterms:created>
  <dcterms:modified xsi:type="dcterms:W3CDTF">2023-10-09T21:18:49Z</dcterms:modified>
</cp:coreProperties>
</file>